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</p:sldMasterIdLst>
  <p:notesMasterIdLst>
    <p:notesMasterId r:id="rId31"/>
  </p:notesMasterIdLst>
  <p:sldIdLst>
    <p:sldId id="257" r:id="rId3"/>
    <p:sldId id="258" r:id="rId4"/>
    <p:sldId id="265" r:id="rId5"/>
    <p:sldId id="259" r:id="rId6"/>
    <p:sldId id="260" r:id="rId7"/>
    <p:sldId id="291" r:id="rId8"/>
    <p:sldId id="292" r:id="rId9"/>
    <p:sldId id="293" r:id="rId10"/>
    <p:sldId id="294" r:id="rId11"/>
    <p:sldId id="298" r:id="rId12"/>
    <p:sldId id="266" r:id="rId13"/>
    <p:sldId id="267" r:id="rId14"/>
    <p:sldId id="268" r:id="rId15"/>
    <p:sldId id="299" r:id="rId16"/>
    <p:sldId id="270" r:id="rId17"/>
    <p:sldId id="300" r:id="rId18"/>
    <p:sldId id="301" r:id="rId19"/>
    <p:sldId id="269" r:id="rId20"/>
    <p:sldId id="272" r:id="rId21"/>
    <p:sldId id="273" r:id="rId22"/>
    <p:sldId id="296" r:id="rId23"/>
    <p:sldId id="274" r:id="rId24"/>
    <p:sldId id="302" r:id="rId25"/>
    <p:sldId id="276" r:id="rId26"/>
    <p:sldId id="303" r:id="rId27"/>
    <p:sldId id="305" r:id="rId28"/>
    <p:sldId id="304" r:id="rId29"/>
    <p:sldId id="26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B4"/>
    <a:srgbClr val="2A7E2A"/>
    <a:srgbClr val="FF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1281" autoAdjust="0"/>
  </p:normalViewPr>
  <p:slideViewPr>
    <p:cSldViewPr>
      <p:cViewPr varScale="1">
        <p:scale>
          <a:sx n="64" d="100"/>
          <a:sy n="64" d="100"/>
        </p:scale>
        <p:origin x="11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595EC-DFD2-412D-94A5-BAB090F8FDB8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2B8FA-28B5-41D2-AA29-8D75FD158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8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8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3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73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3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7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5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2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2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95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1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55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4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2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19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9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2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2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79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11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4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57D8-E9BB-44FD-BD2B-8547B68FC845}" type="datetimeFigureOut">
              <a:rPr lang="es-ES" smtClean="0"/>
              <a:t>04/07/2022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529E-C802-4FAD-99ED-02D52967C0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5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707798-6A1F-4395-9DCB-FF124198A5C2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04/07/2022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898E8B-03AE-4798-A7B8-3BFFD5247EB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hyperlink" Target="https://www.bioline.com/us/mytaq-extract-pcr-kit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line.com/us/mytaq-plant-pcr-kit.html" TargetMode="External"/><Relationship Id="rId5" Type="http://schemas.openxmlformats.org/officeDocument/2006/relationships/hyperlink" Target="https://www.bioline.com/us/mytaq-blood-pcr-kit.html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.jpeg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5.jfif"/><Relationship Id="rId21" Type="http://schemas.openxmlformats.org/officeDocument/2006/relationships/image" Target="../media/image20.png"/><Relationship Id="rId7" Type="http://schemas.openxmlformats.org/officeDocument/2006/relationships/hyperlink" Target="https://novacyt.com/" TargetMode="External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4.jpeg"/><Relationship Id="rId16" Type="http://schemas.openxmlformats.org/officeDocument/2006/relationships/image" Target="../media/image16.jpeg"/><Relationship Id="rId20" Type="http://schemas.openxmlformats.org/officeDocument/2006/relationships/hyperlink" Target="https://www.ika.com/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hyperlink" Target="http://www.bioer.com.cn/en/" TargetMode="External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4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9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4.jpe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4.jpeg"/><Relationship Id="rId7" Type="http://schemas.openxmlformats.org/officeDocument/2006/relationships/image" Target="../media/image10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88.png"/><Relationship Id="rId9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10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bioline.com/us/mytaq#mytaq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line.com/us/accuzyme-dna-polymerase.html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www.bioline.com/us/myfi-dna-polymerase.html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www.bioline.com/us/mytaq" TargetMode="External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bioline.com/us/sensifast-real-time-pcr-reagents-selection-gui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96" y="1293030"/>
            <a:ext cx="5154051" cy="44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gallego\Desktop\SEBBM_MALAGA_2022_v03_banner_1168x258-e1e7290b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94" y="230852"/>
            <a:ext cx="5546951" cy="12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57358" y="5712305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>
                <a:latin typeface="Candara" panose="020E0502030303020204" pitchFamily="34" charset="0"/>
              </a:rPr>
              <a:t>Laura Sanz-Sánchez, PhD</a:t>
            </a:r>
          </a:p>
          <a:p>
            <a:pPr algn="r"/>
            <a:r>
              <a:rPr lang="es-ES" b="1" dirty="0" err="1">
                <a:solidFill>
                  <a:srgbClr val="0C4CB4"/>
                </a:solidFill>
                <a:latin typeface="Candara" panose="020E0502030303020204" pitchFamily="34" charset="0"/>
              </a:rPr>
              <a:t>Scientific</a:t>
            </a:r>
            <a:r>
              <a:rPr lang="es-ES" b="1" dirty="0">
                <a:solidFill>
                  <a:srgbClr val="0C4CB4"/>
                </a:solidFill>
                <a:latin typeface="Candara" panose="020E0502030303020204" pitchFamily="34" charset="0"/>
              </a:rPr>
              <a:t> and Sales Manage</a:t>
            </a:r>
            <a:r>
              <a:rPr lang="es-ES" sz="1600" b="1" dirty="0">
                <a:solidFill>
                  <a:srgbClr val="0C4CB4"/>
                </a:solidFill>
                <a:latin typeface="Candara" panose="020E0502030303020204" pitchFamily="34" charset="0"/>
              </a:rPr>
              <a:t>r</a:t>
            </a:r>
            <a:r>
              <a:rPr lang="es-ES" sz="1600" dirty="0">
                <a:solidFill>
                  <a:srgbClr val="0C4CB4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43533" y="633751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Stand número </a:t>
            </a:r>
            <a:r>
              <a:rPr lang="es-ES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80" y="5444017"/>
            <a:ext cx="2554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3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B3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B3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5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229930" y="47992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Arial Narrow" pitchFamily="34" charset="0"/>
              </a:rPr>
              <a:t>Direct</a:t>
            </a:r>
            <a:r>
              <a:rPr lang="es-ES" b="1" dirty="0">
                <a:latin typeface="Arial Narrow" pitchFamily="34" charset="0"/>
              </a:rPr>
              <a:t> PCR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10" y="1270163"/>
            <a:ext cx="6968762" cy="154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1"/>
            <a:ext cx="6577062" cy="150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725143"/>
            <a:ext cx="5532859" cy="151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Rectángulo redondeado">
            <a:hlinkClick r:id="rId5"/>
          </p:cNvPr>
          <p:cNvSpPr/>
          <p:nvPr/>
        </p:nvSpPr>
        <p:spPr>
          <a:xfrm>
            <a:off x="123271" y="3152942"/>
            <a:ext cx="1431923" cy="831665"/>
          </a:xfrm>
          <a:prstGeom prst="roundRect">
            <a:avLst/>
          </a:prstGeom>
          <a:solidFill>
            <a:srgbClr val="CC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Arial Narrow" pitchFamily="34" charset="0"/>
              </a:rPr>
              <a:t>MyTaq</a:t>
            </a:r>
            <a:r>
              <a:rPr lang="es-ES" sz="1600" b="1" dirty="0">
                <a:latin typeface="Arial Narrow" pitchFamily="34" charset="0"/>
              </a:rPr>
              <a:t> </a:t>
            </a:r>
            <a:r>
              <a:rPr lang="es-ES" sz="1600" b="1" dirty="0" err="1">
                <a:latin typeface="Arial Narrow" pitchFamily="34" charset="0"/>
              </a:rPr>
              <a:t>Blood</a:t>
            </a:r>
            <a:r>
              <a:rPr lang="es-ES" sz="1600" b="1" dirty="0">
                <a:latin typeface="Arial Narrow" pitchFamily="34" charset="0"/>
              </a:rPr>
              <a:t>-PCR kit</a:t>
            </a:r>
          </a:p>
        </p:txBody>
      </p:sp>
      <p:sp>
        <p:nvSpPr>
          <p:cNvPr id="35" name="34 Rectángulo redondeado">
            <a:hlinkClick r:id="rId6"/>
          </p:cNvPr>
          <p:cNvSpPr/>
          <p:nvPr/>
        </p:nvSpPr>
        <p:spPr>
          <a:xfrm>
            <a:off x="123271" y="5035723"/>
            <a:ext cx="1431923" cy="831665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Arial Narrow" pitchFamily="34" charset="0"/>
              </a:rPr>
              <a:t>MyTaq</a:t>
            </a:r>
            <a:r>
              <a:rPr lang="es-ES" sz="1600" b="1" dirty="0">
                <a:latin typeface="Arial Narrow" pitchFamily="34" charset="0"/>
              </a:rPr>
              <a:t> </a:t>
            </a:r>
            <a:r>
              <a:rPr lang="es-ES" sz="1600" b="1" dirty="0" err="1">
                <a:latin typeface="Arial Narrow" pitchFamily="34" charset="0"/>
              </a:rPr>
              <a:t>Plant</a:t>
            </a:r>
            <a:r>
              <a:rPr lang="es-ES" sz="1600" b="1" dirty="0">
                <a:latin typeface="Arial Narrow" pitchFamily="34" charset="0"/>
              </a:rPr>
              <a:t>-PCR kit</a:t>
            </a:r>
          </a:p>
        </p:txBody>
      </p:sp>
      <p:sp>
        <p:nvSpPr>
          <p:cNvPr id="36" name="35 Rectángulo redondeado">
            <a:hlinkClick r:id="rId7"/>
          </p:cNvPr>
          <p:cNvSpPr/>
          <p:nvPr/>
        </p:nvSpPr>
        <p:spPr>
          <a:xfrm>
            <a:off x="123271" y="1270163"/>
            <a:ext cx="1431923" cy="831665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Arial Narrow" pitchFamily="34" charset="0"/>
              </a:rPr>
              <a:t>MyTaq</a:t>
            </a:r>
            <a:r>
              <a:rPr lang="es-ES" sz="1600" b="1" dirty="0">
                <a:latin typeface="Arial Narrow" pitchFamily="34" charset="0"/>
              </a:rPr>
              <a:t> </a:t>
            </a:r>
            <a:r>
              <a:rPr lang="es-ES" sz="1600" b="1" dirty="0" err="1">
                <a:latin typeface="Arial Narrow" pitchFamily="34" charset="0"/>
              </a:rPr>
              <a:t>Extract</a:t>
            </a:r>
            <a:r>
              <a:rPr lang="es-ES" sz="1600" b="1" dirty="0">
                <a:latin typeface="Arial Narrow" pitchFamily="34" charset="0"/>
              </a:rPr>
              <a:t>-PCR kit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400" y="5520206"/>
            <a:ext cx="971600" cy="87381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298670"/>
            <a:ext cx="854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stributor.zymoresearch.com/wp-content/uploads/2016/02/zrc_hi-re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1614400"/>
            <a:ext cx="8135727" cy="41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56" y="5934878"/>
            <a:ext cx="662637" cy="923122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36316" y="859810"/>
            <a:ext cx="9147178" cy="5558545"/>
            <a:chOff x="-743" y="260648"/>
            <a:chExt cx="9147178" cy="555854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6"/>
            <a:stretch/>
          </p:blipFill>
          <p:spPr bwMode="auto">
            <a:xfrm>
              <a:off x="1692" y="260648"/>
              <a:ext cx="9144743" cy="159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9 Grupo"/>
            <p:cNvGrpSpPr/>
            <p:nvPr/>
          </p:nvGrpSpPr>
          <p:grpSpPr>
            <a:xfrm>
              <a:off x="-743" y="430725"/>
              <a:ext cx="9144743" cy="5388468"/>
              <a:chOff x="-743" y="356549"/>
              <a:chExt cx="9144743" cy="538846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377"/>
              <a:stretch/>
            </p:blipFill>
            <p:spPr bwMode="auto">
              <a:xfrm>
                <a:off x="-743" y="1780728"/>
                <a:ext cx="9144743" cy="3964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" name="1 Imagen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1" y="404663"/>
                <a:ext cx="1324031" cy="1770968"/>
              </a:xfrm>
              <a:prstGeom prst="rect">
                <a:avLst/>
              </a:prstGeom>
            </p:spPr>
          </p:pic>
          <p:pic>
            <p:nvPicPr>
              <p:cNvPr id="4" name="3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754" y="2157459"/>
                <a:ext cx="1635684" cy="2070827"/>
              </a:xfrm>
              <a:prstGeom prst="rect">
                <a:avLst/>
              </a:prstGeom>
            </p:spPr>
          </p:pic>
          <p:sp>
            <p:nvSpPr>
              <p:cNvPr id="8" name="7 Flecha derecha"/>
              <p:cNvSpPr/>
              <p:nvPr/>
            </p:nvSpPr>
            <p:spPr>
              <a:xfrm rot="1768438">
                <a:off x="1889777" y="1906051"/>
                <a:ext cx="1386567" cy="691277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Flecha derecha"/>
              <p:cNvSpPr/>
              <p:nvPr/>
            </p:nvSpPr>
            <p:spPr>
              <a:xfrm>
                <a:off x="5076056" y="3156928"/>
                <a:ext cx="792088" cy="691277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1" name="10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2510380"/>
                <a:ext cx="1465900" cy="2005306"/>
              </a:xfrm>
              <a:prstGeom prst="rect">
                <a:avLst/>
              </a:prstGeom>
            </p:spPr>
          </p:pic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161" y="3156928"/>
                <a:ext cx="1399760" cy="1721119"/>
              </a:xfrm>
              <a:prstGeom prst="rect">
                <a:avLst/>
              </a:prstGeom>
            </p:spPr>
          </p:pic>
          <p:sp>
            <p:nvSpPr>
              <p:cNvPr id="14" name="13 Flecha derecha"/>
              <p:cNvSpPr/>
              <p:nvPr/>
            </p:nvSpPr>
            <p:spPr>
              <a:xfrm>
                <a:off x="2051720" y="663893"/>
                <a:ext cx="1368152" cy="691277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14 Flecha derecha"/>
              <p:cNvSpPr/>
              <p:nvPr/>
            </p:nvSpPr>
            <p:spPr>
              <a:xfrm rot="3233871">
                <a:off x="1122651" y="2548284"/>
                <a:ext cx="965009" cy="576064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" name="2 Rectángulo">
                <a:hlinkClick r:id="rId4" action="ppaction://hlinksldjump"/>
              </p:cNvPr>
              <p:cNvSpPr/>
              <p:nvPr/>
            </p:nvSpPr>
            <p:spPr>
              <a:xfrm>
                <a:off x="179511" y="356549"/>
                <a:ext cx="1264704" cy="18009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17 Rectángulo">
                <a:hlinkClick r:id="" action="ppaction://noaction"/>
              </p:cNvPr>
              <p:cNvSpPr/>
              <p:nvPr/>
            </p:nvSpPr>
            <p:spPr>
              <a:xfrm>
                <a:off x="1313706" y="2934482"/>
                <a:ext cx="1962047" cy="20765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18 Rectángulo">
                <a:hlinkClick r:id="rId9" action="ppaction://hlinksldjump"/>
              </p:cNvPr>
              <p:cNvSpPr/>
              <p:nvPr/>
            </p:nvSpPr>
            <p:spPr>
              <a:xfrm>
                <a:off x="6084168" y="2679693"/>
                <a:ext cx="1621818" cy="16457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6" y="11400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56" y="826612"/>
            <a:ext cx="1461546" cy="1908936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17656" y="811389"/>
            <a:ext cx="9147178" cy="5558545"/>
            <a:chOff x="-743" y="260648"/>
            <a:chExt cx="9147178" cy="555854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6"/>
            <a:stretch/>
          </p:blipFill>
          <p:spPr bwMode="auto">
            <a:xfrm>
              <a:off x="1692" y="260648"/>
              <a:ext cx="9144743" cy="159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24 Grupo"/>
            <p:cNvGrpSpPr/>
            <p:nvPr/>
          </p:nvGrpSpPr>
          <p:grpSpPr>
            <a:xfrm>
              <a:off x="-743" y="430725"/>
              <a:ext cx="9144743" cy="5388468"/>
              <a:chOff x="-743" y="356549"/>
              <a:chExt cx="9144743" cy="5388468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377"/>
              <a:stretch/>
            </p:blipFill>
            <p:spPr bwMode="auto">
              <a:xfrm>
                <a:off x="-743" y="1780728"/>
                <a:ext cx="9144743" cy="3964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26 Imagen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1" y="404663"/>
                <a:ext cx="1324031" cy="1770968"/>
              </a:xfrm>
              <a:prstGeom prst="rect">
                <a:avLst/>
              </a:prstGeom>
            </p:spPr>
          </p:pic>
          <p:pic>
            <p:nvPicPr>
              <p:cNvPr id="28" name="27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754" y="2157459"/>
                <a:ext cx="1635684" cy="2070827"/>
              </a:xfrm>
              <a:prstGeom prst="rect">
                <a:avLst/>
              </a:prstGeom>
            </p:spPr>
          </p:pic>
          <p:sp>
            <p:nvSpPr>
              <p:cNvPr id="29" name="28 Flecha derecha"/>
              <p:cNvSpPr/>
              <p:nvPr/>
            </p:nvSpPr>
            <p:spPr>
              <a:xfrm rot="1768438">
                <a:off x="1889777" y="1906051"/>
                <a:ext cx="1386567" cy="691277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Flecha derecha"/>
              <p:cNvSpPr/>
              <p:nvPr/>
            </p:nvSpPr>
            <p:spPr>
              <a:xfrm>
                <a:off x="5076056" y="3156928"/>
                <a:ext cx="792088" cy="691277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1" name="30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2510380"/>
                <a:ext cx="1465900" cy="2005306"/>
              </a:xfrm>
              <a:prstGeom prst="rect">
                <a:avLst/>
              </a:prstGeom>
            </p:spPr>
          </p:pic>
          <p:pic>
            <p:nvPicPr>
              <p:cNvPr id="32" name="3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161" y="3156928"/>
                <a:ext cx="1399760" cy="1721119"/>
              </a:xfrm>
              <a:prstGeom prst="rect">
                <a:avLst/>
              </a:prstGeom>
            </p:spPr>
          </p:pic>
          <p:sp>
            <p:nvSpPr>
              <p:cNvPr id="33" name="32 Flecha derecha"/>
              <p:cNvSpPr/>
              <p:nvPr/>
            </p:nvSpPr>
            <p:spPr>
              <a:xfrm>
                <a:off x="2051720" y="663893"/>
                <a:ext cx="1368152" cy="691277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lecha derecha"/>
              <p:cNvSpPr/>
              <p:nvPr/>
            </p:nvSpPr>
            <p:spPr>
              <a:xfrm rot="3233871">
                <a:off x="1122651" y="2548284"/>
                <a:ext cx="965009" cy="576064"/>
              </a:xfrm>
              <a:prstGeom prst="rightArrow">
                <a:avLst/>
              </a:prstGeom>
              <a:solidFill>
                <a:srgbClr val="008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>
                <a:hlinkClick r:id="rId4" action="ppaction://hlinksldjump"/>
              </p:cNvPr>
              <p:cNvSpPr/>
              <p:nvPr/>
            </p:nvSpPr>
            <p:spPr>
              <a:xfrm>
                <a:off x="179511" y="356549"/>
                <a:ext cx="1264704" cy="18009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>
                <a:hlinkClick r:id="" action="ppaction://noaction"/>
              </p:cNvPr>
              <p:cNvSpPr/>
              <p:nvPr/>
            </p:nvSpPr>
            <p:spPr>
              <a:xfrm>
                <a:off x="1313706" y="2934482"/>
                <a:ext cx="1962047" cy="20765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>
                <a:hlinkClick r:id="rId9" action="ppaction://hlinksldjump"/>
              </p:cNvPr>
              <p:cNvSpPr/>
              <p:nvPr/>
            </p:nvSpPr>
            <p:spPr>
              <a:xfrm>
                <a:off x="6084168" y="2679693"/>
                <a:ext cx="1621818" cy="16457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65" y="771863"/>
            <a:ext cx="14636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9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r="11362"/>
          <a:stretch/>
        </p:blipFill>
        <p:spPr bwMode="auto">
          <a:xfrm>
            <a:off x="0" y="1906"/>
            <a:ext cx="9144000" cy="685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873135"/>
            <a:ext cx="7831137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16632"/>
            <a:ext cx="8477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16632"/>
            <a:ext cx="8477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4482" y="2780928"/>
            <a:ext cx="803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 the industry leader in epigenetics, </a:t>
            </a:r>
            <a:r>
              <a:rPr lang="en-US" b="1" dirty="0"/>
              <a:t>Zymo Research </a:t>
            </a:r>
            <a:r>
              <a:rPr lang="en-US" dirty="0"/>
              <a:t>offers a complete collection of kits, products and individual components for epigenetics research.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" y="3645024"/>
            <a:ext cx="8777272" cy="12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11290" y="1340768"/>
            <a:ext cx="8832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Epigenetics is the study of </a:t>
            </a:r>
            <a:r>
              <a:rPr lang="en-US" b="1" dirty="0"/>
              <a:t>modifications to an organism’s genome </a:t>
            </a:r>
            <a:r>
              <a:rPr lang="en-US" dirty="0"/>
              <a:t>that affect the regulation of the genes rather than changes to the actual genetic code. Epigenetic modifications can result in changes to the </a:t>
            </a:r>
            <a:r>
              <a:rPr lang="en-US" i="1" dirty="0"/>
              <a:t>structure of chromatin </a:t>
            </a:r>
            <a:r>
              <a:rPr lang="en-US" dirty="0"/>
              <a:t>which then affects which genes be expressed as proteins within the cell.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95" y="5664232"/>
            <a:ext cx="23907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63" y="0"/>
            <a:ext cx="3547464" cy="11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49" y="5156109"/>
            <a:ext cx="1714376" cy="56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3" y="5639146"/>
            <a:ext cx="1524639" cy="77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10" y="5056410"/>
            <a:ext cx="206703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2" t="25442"/>
          <a:stretch/>
        </p:blipFill>
        <p:spPr bwMode="auto">
          <a:xfrm rot="5400000">
            <a:off x="2535230" y="1650342"/>
            <a:ext cx="2699812" cy="777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2" t="25442"/>
          <a:stretch/>
        </p:blipFill>
        <p:spPr bwMode="auto">
          <a:xfrm>
            <a:off x="6887546" y="345600"/>
            <a:ext cx="2249843" cy="651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2" t="25442"/>
          <a:stretch/>
        </p:blipFill>
        <p:spPr bwMode="auto">
          <a:xfrm>
            <a:off x="1" y="345600"/>
            <a:ext cx="2249843" cy="442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255"/>
            <a:ext cx="7992888" cy="59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pic>
          <p:nvPicPr>
            <p:cNvPr id="5" name="Picture 2" descr="http://distributor.zymoresearch.com/wp-content/uploads/2016/02/zrc_hi-res_logo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48"/>
            <a:stretch/>
          </p:blipFill>
          <p:spPr bwMode="auto">
            <a:xfrm>
              <a:off x="7770274" y="4801716"/>
              <a:ext cx="1373726" cy="49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8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5" y="349183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16632"/>
            <a:ext cx="8477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78" y="288875"/>
            <a:ext cx="3222223" cy="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33970"/>
            <a:ext cx="1371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6687"/>
            <a:ext cx="9144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6394020"/>
            <a:ext cx="9144000" cy="8640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92" y="1061529"/>
            <a:ext cx="5131735" cy="10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0288"/>
            <a:ext cx="5102999" cy="152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91880" y="2420888"/>
            <a:ext cx="2988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/>
              <a:t>Potential</a:t>
            </a:r>
            <a:r>
              <a:rPr lang="es-ES" sz="2400" b="1" dirty="0"/>
              <a:t> </a:t>
            </a:r>
            <a:r>
              <a:rPr lang="es-ES" sz="2400" b="1" dirty="0" err="1"/>
              <a:t>Applications</a:t>
            </a:r>
            <a:endParaRPr lang="es-ES" sz="24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96" y="4997474"/>
            <a:ext cx="5715988" cy="111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635866" y="4628143"/>
            <a:ext cx="2205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SWARM® </a:t>
            </a:r>
            <a:r>
              <a:rPr lang="es-ES" b="1" dirty="0" err="1"/>
              <a:t>Technology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744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98291"/>
            <a:ext cx="2616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587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63" y="980728"/>
            <a:ext cx="5399980" cy="11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07" y="3211016"/>
            <a:ext cx="4722891" cy="146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06" y="2564904"/>
            <a:ext cx="3151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pic>
          <p:nvPicPr>
            <p:cNvPr id="5" name="Picture 2" descr="http://distributor.zymoresearch.com/wp-content/uploads/2016/02/zrc_hi-res_logo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48"/>
            <a:stretch/>
          </p:blipFill>
          <p:spPr bwMode="auto">
            <a:xfrm>
              <a:off x="7770274" y="4801716"/>
              <a:ext cx="1373726" cy="49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8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30235" cy="465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1" y="620687"/>
            <a:ext cx="3451578" cy="41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01" y="390198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1" r="361" b="-725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5840"/>
            <a:ext cx="3676326" cy="532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43808" y="3601819"/>
            <a:ext cx="1368152" cy="1209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55" y="4379506"/>
            <a:ext cx="5282455" cy="108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40" y="6101902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5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32" y="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5886" y="562252"/>
            <a:ext cx="916347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sz="2400" dirty="0"/>
              <a:t>Presentación de </a:t>
            </a:r>
            <a:r>
              <a:rPr lang="es-ES" sz="2400" b="1" dirty="0"/>
              <a:t>ECOGEN S.L.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lvl="1"/>
            <a:r>
              <a:rPr lang="es-ES" sz="2400" dirty="0"/>
              <a:t>Qué hacemos, quiénes somos, dónde vendemos y qué vendemos.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pPr lvl="1"/>
            <a:r>
              <a:rPr lang="es-ES" sz="2400" dirty="0"/>
              <a:t>Marcas distribuidas por ECOGEN en territorio nacional.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5" y="3383613"/>
            <a:ext cx="2057385" cy="177516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08" y="3776522"/>
            <a:ext cx="1748514" cy="9668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22" y="3993653"/>
            <a:ext cx="1672215" cy="55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11" y="4741347"/>
            <a:ext cx="15541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20" y="4782411"/>
            <a:ext cx="1075471" cy="7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Resultado de imagen de bioer technology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3"/>
          <a:stretch/>
        </p:blipFill>
        <p:spPr bwMode="auto">
          <a:xfrm>
            <a:off x="2483096" y="5746780"/>
            <a:ext cx="859647" cy="8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5" y="5736016"/>
            <a:ext cx="1326544" cy="71015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99108" y="2934797"/>
            <a:ext cx="24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www.ecogen.com/es</a:t>
            </a:r>
          </a:p>
        </p:txBody>
      </p:sp>
      <p:pic>
        <p:nvPicPr>
          <p:cNvPr id="1029" name="Picture 5" descr="4TITU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55" y="3745185"/>
            <a:ext cx="1532361" cy="10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VS FILTER TE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70" y="4703490"/>
            <a:ext cx="1291114" cy="8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VIT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97" y="5744908"/>
            <a:ext cx="1378842" cy="9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BDOS Life Scienc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5" y="4665889"/>
            <a:ext cx="1160200" cy="7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OV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00" y="5676827"/>
            <a:ext cx="1392696" cy="9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34" y="5686092"/>
            <a:ext cx="1410047" cy="94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J.P. SELECT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10" y="5746780"/>
            <a:ext cx="1123822" cy="7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MECT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2" y="4766759"/>
            <a:ext cx="1176065" cy="7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13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52" y="4786642"/>
            <a:ext cx="1404003" cy="8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" y="1096389"/>
            <a:ext cx="8846674" cy="38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pic>
          <p:nvPicPr>
            <p:cNvPr id="6" name="Picture 2" descr="http://distributor.zymoresearch.com/wp-content/uploads/2016/02/zrc_hi-res_logo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48"/>
            <a:stretch/>
          </p:blipFill>
          <p:spPr bwMode="auto">
            <a:xfrm>
              <a:off x="7770274" y="4801716"/>
              <a:ext cx="1373726" cy="49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8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41" y="36755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38386"/>
            <a:ext cx="974652" cy="106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pic>
          <p:nvPicPr>
            <p:cNvPr id="9" name="Picture 2" descr="http://distributor.zymoresearch.com/wp-content/uploads/2016/02/zrc_hi-res_logo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48"/>
            <a:stretch/>
          </p:blipFill>
          <p:spPr bwMode="auto">
            <a:xfrm>
              <a:off x="7770274" y="4801716"/>
              <a:ext cx="1373726" cy="49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8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702993" y="624067"/>
            <a:ext cx="7261496" cy="4746585"/>
            <a:chOff x="573227" y="76029"/>
            <a:chExt cx="8024952" cy="475098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231" y="1772941"/>
              <a:ext cx="1205121" cy="3054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624772"/>
              <a:ext cx="1729945" cy="2120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070156"/>
              <a:ext cx="956692" cy="2675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00" y="1595223"/>
              <a:ext cx="802648" cy="3202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362" y="1599187"/>
              <a:ext cx="1769817" cy="319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2454236" y="76029"/>
              <a:ext cx="2499997" cy="400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00843D"/>
                  </a:solidFill>
                  <a:latin typeface="Avenir LT Std 65 Medium" pitchFamily="34" charset="0"/>
                </a:rPr>
                <a:t>DNA/RNA </a:t>
              </a:r>
              <a:r>
                <a:rPr lang="es-ES" sz="2000" b="1" dirty="0" err="1">
                  <a:solidFill>
                    <a:srgbClr val="00843D"/>
                  </a:solidFill>
                  <a:latin typeface="Avenir LT Std 65 Medium" pitchFamily="34" charset="0"/>
                </a:rPr>
                <a:t>Shield</a:t>
              </a:r>
              <a:endParaRPr lang="es-ES" sz="2000" b="1" dirty="0">
                <a:solidFill>
                  <a:srgbClr val="00843D"/>
                </a:solidFill>
                <a:latin typeface="Avenir LT Std 65 Medium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73227" y="843598"/>
              <a:ext cx="1112881" cy="739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Blood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Collection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Tube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962707" y="843598"/>
              <a:ext cx="1112881" cy="739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Swab</a:t>
              </a:r>
              <a:r>
                <a:rPr lang="es-ES" sz="1400" dirty="0">
                  <a:solidFill>
                    <a:srgbClr val="00843D"/>
                  </a:solidFill>
                  <a:latin typeface="Avenir LT Std 65 Medium" pitchFamily="34" charset="0"/>
                </a:rPr>
                <a:t> &amp;</a:t>
              </a: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Collection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Tube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396768" y="843598"/>
              <a:ext cx="1945504" cy="739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Lysis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Tube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Tissue</a:t>
              </a:r>
              <a:r>
                <a:rPr lang="es-ES" sz="1400" dirty="0">
                  <a:solidFill>
                    <a:srgbClr val="00843D"/>
                  </a:solidFill>
                  <a:latin typeface="Avenir LT Std 65 Medium" pitchFamily="34" charset="0"/>
                </a:rPr>
                <a:t> and </a:t>
              </a:r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Microbe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613786" y="843598"/>
              <a:ext cx="1112881" cy="739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00843D"/>
                  </a:solidFill>
                  <a:latin typeface="Avenir LT Std 65 Medium" pitchFamily="34" charset="0"/>
                </a:rPr>
                <a:t>Fecal</a:t>
              </a: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Collection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Tube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029284" y="843598"/>
              <a:ext cx="1367982" cy="739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Urine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 err="1">
                  <a:solidFill>
                    <a:srgbClr val="00843D"/>
                  </a:solidFill>
                  <a:latin typeface="Avenir LT Std 65 Medium" pitchFamily="34" charset="0"/>
                </a:rPr>
                <a:t>Conditioning</a:t>
              </a:r>
              <a:endParaRPr lang="es-ES" sz="1400" dirty="0">
                <a:solidFill>
                  <a:srgbClr val="00843D"/>
                </a:solidFill>
                <a:latin typeface="Avenir LT Std 65 Medium" pitchFamily="34" charset="0"/>
              </a:endParaRPr>
            </a:p>
            <a:p>
              <a:pPr algn="ctr"/>
              <a:r>
                <a:rPr lang="es-ES" sz="1400" dirty="0">
                  <a:solidFill>
                    <a:srgbClr val="00843D"/>
                  </a:solidFill>
                  <a:latin typeface="Avenir LT Std 65 Medium" pitchFamily="34" charset="0"/>
                </a:rPr>
                <a:t>Buffer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l="29840" t="5361" r="27321" b="5759"/>
          <a:stretch/>
        </p:blipFill>
        <p:spPr>
          <a:xfrm>
            <a:off x="187527" y="2344608"/>
            <a:ext cx="1389082" cy="302604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3733" y="1333294"/>
            <a:ext cx="1389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43D"/>
                </a:solidFill>
                <a:latin typeface="Montserrat"/>
              </a:rPr>
              <a:t>DNA/RNA Shield Saliva Sputum</a:t>
            </a:r>
            <a:endParaRPr lang="en-US" sz="1400" i="0" dirty="0">
              <a:solidFill>
                <a:srgbClr val="00843D"/>
              </a:solidFill>
              <a:effectLst/>
              <a:latin typeface="Montserra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l="72680" t="85999"/>
          <a:stretch/>
        </p:blipFill>
        <p:spPr>
          <a:xfrm>
            <a:off x="107505" y="5717021"/>
            <a:ext cx="1147851" cy="61763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927477" y="-73824"/>
            <a:ext cx="6119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All Good Science Starts with Sample Collection</a:t>
            </a:r>
            <a:endParaRPr lang="es-E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918">
            <a:off x="197541" y="289491"/>
            <a:ext cx="771345" cy="74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67509" y="534768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R1211-E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070750" y="53409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R1161-E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806175" y="534094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R1150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423635" y="537065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R1101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810063" y="5195137"/>
            <a:ext cx="108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R1102</a:t>
            </a:r>
          </a:p>
          <a:p>
            <a:r>
              <a:rPr lang="es-ES" b="1" dirty="0">
                <a:solidFill>
                  <a:srgbClr val="00B050"/>
                </a:solidFill>
              </a:rPr>
              <a:t>R1103</a:t>
            </a:r>
          </a:p>
          <a:p>
            <a:r>
              <a:rPr lang="es-ES" b="1" dirty="0">
                <a:solidFill>
                  <a:srgbClr val="00B050"/>
                </a:solidFill>
              </a:rPr>
              <a:t>R1105</a:t>
            </a:r>
          </a:p>
          <a:p>
            <a:r>
              <a:rPr lang="es-ES" b="1" dirty="0">
                <a:solidFill>
                  <a:srgbClr val="00B050"/>
                </a:solidFill>
              </a:rPr>
              <a:t>R1104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638915" y="534065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R1100-250</a:t>
            </a:r>
          </a:p>
        </p:txBody>
      </p:sp>
    </p:spTree>
    <p:extLst>
      <p:ext uri="{BB962C8B-B14F-4D97-AF65-F5344CB8AC3E}">
        <p14:creationId xmlns:p14="http://schemas.microsoft.com/office/powerpoint/2010/main" val="21102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pic>
          <p:nvPicPr>
            <p:cNvPr id="6" name="Picture 2" descr="http://distributor.zymoresearch.com/wp-content/uploads/2016/02/zrc_hi-res_logo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48"/>
            <a:stretch/>
          </p:blipFill>
          <p:spPr bwMode="auto">
            <a:xfrm>
              <a:off x="7770274" y="4801716"/>
              <a:ext cx="1373726" cy="49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8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577484"/>
            <a:ext cx="6297613" cy="49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9579"/>
            <a:ext cx="1497434" cy="16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01" y="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5735637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36" y="29073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9" y="980728"/>
            <a:ext cx="8247768" cy="76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6952"/>
            <a:ext cx="40671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8022" y="1882921"/>
            <a:ext cx="15817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D6300</a:t>
            </a:r>
            <a:r>
              <a:rPr lang="en-US" b="1" dirty="0"/>
              <a:t>	</a:t>
            </a:r>
          </a:p>
          <a:p>
            <a:r>
              <a:rPr lang="en-US" dirty="0" err="1"/>
              <a:t>ZymoBIOMICS</a:t>
            </a:r>
            <a:r>
              <a:rPr lang="en-US" dirty="0"/>
              <a:t> </a:t>
            </a:r>
          </a:p>
          <a:p>
            <a:r>
              <a:rPr lang="en-US" dirty="0"/>
              <a:t>Microbial </a:t>
            </a:r>
          </a:p>
          <a:p>
            <a:r>
              <a:rPr lang="en-US" dirty="0"/>
              <a:t>Community Standard</a:t>
            </a:r>
            <a:endParaRPr lang="es-E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473"/>
            <a:ext cx="589610" cy="13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49812" y="3623430"/>
            <a:ext cx="2049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D6331</a:t>
            </a:r>
            <a:r>
              <a:rPr lang="es-ES" b="1" dirty="0"/>
              <a:t>	</a:t>
            </a:r>
          </a:p>
          <a:p>
            <a:r>
              <a:rPr lang="es-ES" dirty="0" err="1"/>
              <a:t>ZymoBIOMICS</a:t>
            </a:r>
            <a:r>
              <a:rPr lang="es-ES" dirty="0"/>
              <a:t> </a:t>
            </a:r>
          </a:p>
          <a:p>
            <a:r>
              <a:rPr lang="es-ES" dirty="0" err="1"/>
              <a:t>Gut</a:t>
            </a:r>
            <a:r>
              <a:rPr lang="es-ES" dirty="0"/>
              <a:t> </a:t>
            </a:r>
            <a:r>
              <a:rPr lang="es-ES" dirty="0" err="1"/>
              <a:t>Microbiome</a:t>
            </a:r>
            <a:r>
              <a:rPr lang="es-ES" dirty="0"/>
              <a:t> Standard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9" y="3423606"/>
            <a:ext cx="405007" cy="127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07" y="4864434"/>
            <a:ext cx="472734" cy="12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847855" y="17951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D6323</a:t>
            </a:r>
            <a:r>
              <a:rPr lang="en-US" b="1" dirty="0"/>
              <a:t>	</a:t>
            </a:r>
          </a:p>
          <a:p>
            <a:r>
              <a:rPr lang="en-US" dirty="0"/>
              <a:t>Fecal Reference </a:t>
            </a:r>
          </a:p>
          <a:p>
            <a:r>
              <a:rPr lang="en-US" dirty="0"/>
              <a:t>with </a:t>
            </a:r>
            <a:r>
              <a:rPr lang="en-US" dirty="0" err="1"/>
              <a:t>TruMatrix</a:t>
            </a:r>
            <a:r>
              <a:rPr lang="en-US" dirty="0"/>
              <a:t>™ </a:t>
            </a:r>
          </a:p>
          <a:p>
            <a:r>
              <a:rPr lang="en-US" dirty="0"/>
              <a:t>Technology</a:t>
            </a:r>
            <a:endParaRPr lang="es-ES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7539" y="1808295"/>
            <a:ext cx="334095" cy="105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718776" y="18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D6320</a:t>
            </a:r>
            <a:endParaRPr lang="en-US" b="1" dirty="0"/>
          </a:p>
          <a:p>
            <a:r>
              <a:rPr lang="en-US" dirty="0" err="1"/>
              <a:t>ZymoBIOMICS</a:t>
            </a:r>
            <a:r>
              <a:rPr lang="en-US" dirty="0"/>
              <a:t> </a:t>
            </a:r>
          </a:p>
          <a:p>
            <a:r>
              <a:rPr lang="en-US" dirty="0"/>
              <a:t>Spike-in Control I</a:t>
            </a:r>
          </a:p>
          <a:p>
            <a:r>
              <a:rPr lang="en-US" dirty="0"/>
              <a:t>(High Microbial Load)</a:t>
            </a:r>
            <a:endParaRPr lang="es-E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00" y="2939914"/>
            <a:ext cx="430466" cy="10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718776" y="3652272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D6321</a:t>
            </a:r>
          </a:p>
          <a:p>
            <a:r>
              <a:rPr lang="en-US" dirty="0" err="1"/>
              <a:t>ZymoBIOMICS</a:t>
            </a:r>
            <a:r>
              <a:rPr lang="en-US" dirty="0"/>
              <a:t> </a:t>
            </a:r>
          </a:p>
          <a:p>
            <a:r>
              <a:rPr lang="en-US" dirty="0"/>
              <a:t>Spike-in Control II</a:t>
            </a:r>
          </a:p>
          <a:p>
            <a:r>
              <a:rPr lang="en-US" dirty="0"/>
              <a:t>(Low Microbial Load)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27361" y="5031664"/>
            <a:ext cx="16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ES" dirty="0" err="1"/>
              <a:t>ZymoBIOMICS</a:t>
            </a:r>
            <a:r>
              <a:rPr lang="es-ES" dirty="0"/>
              <a:t> </a:t>
            </a:r>
            <a:r>
              <a:rPr lang="es-ES" dirty="0" err="1"/>
              <a:t>Microbial</a:t>
            </a:r>
            <a:r>
              <a:rPr lang="es-ES" dirty="0"/>
              <a:t> </a:t>
            </a:r>
          </a:p>
          <a:p>
            <a:pPr fontAlgn="t"/>
            <a:r>
              <a:rPr lang="es-ES" dirty="0" err="1"/>
              <a:t>Community</a:t>
            </a:r>
            <a:r>
              <a:rPr lang="es-ES" dirty="0"/>
              <a:t> DNA Standard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799356" y="469838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s-ES" b="1" dirty="0">
                <a:solidFill>
                  <a:srgbClr val="00B050"/>
                </a:solidFill>
              </a:rPr>
              <a:t>D6305</a:t>
            </a:r>
          </a:p>
        </p:txBody>
      </p:sp>
    </p:spTree>
    <p:extLst>
      <p:ext uri="{BB962C8B-B14F-4D97-AF65-F5344CB8AC3E}">
        <p14:creationId xmlns:p14="http://schemas.microsoft.com/office/powerpoint/2010/main" val="35709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8" y="1258967"/>
            <a:ext cx="6822279" cy="467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pic>
          <p:nvPicPr>
            <p:cNvPr id="6" name="Picture 2" descr="http://distributor.zymoresearch.com/wp-content/uploads/2016/02/zrc_hi-res_logo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48"/>
            <a:stretch/>
          </p:blipFill>
          <p:spPr bwMode="auto">
            <a:xfrm>
              <a:off x="7770274" y="4801716"/>
              <a:ext cx="1373726" cy="49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FDE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8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88" y="545424"/>
            <a:ext cx="6364287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36" y="29073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1" y="5735637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47" y="273236"/>
            <a:ext cx="1790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5" y="1461364"/>
            <a:ext cx="8307187" cy="5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1331640" y="22048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91" y="2115623"/>
            <a:ext cx="3540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75396"/>
            <a:ext cx="3540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5" y="2708920"/>
            <a:ext cx="2213628" cy="151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7442" y="4205840"/>
            <a:ext cx="32370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D4300</a:t>
            </a:r>
            <a:r>
              <a:rPr lang="es-ES" sz="1600" dirty="0"/>
              <a:t>	</a:t>
            </a:r>
          </a:p>
          <a:p>
            <a:r>
              <a:rPr lang="es-ES" sz="1600" dirty="0" err="1"/>
              <a:t>ZymoBIOMICS</a:t>
            </a:r>
            <a:r>
              <a:rPr lang="es-ES" sz="1600" dirty="0"/>
              <a:t> DNA </a:t>
            </a:r>
            <a:r>
              <a:rPr lang="es-ES" sz="1600" dirty="0" err="1"/>
              <a:t>Miniprep</a:t>
            </a:r>
            <a:r>
              <a:rPr lang="es-ES" sz="1600" dirty="0"/>
              <a:t> Kit </a:t>
            </a:r>
          </a:p>
          <a:p>
            <a:r>
              <a:rPr lang="es-ES" sz="1600" dirty="0"/>
              <a:t>(</a:t>
            </a:r>
            <a:r>
              <a:rPr lang="es-ES" sz="1600" dirty="0" err="1"/>
              <a:t>Lysis</a:t>
            </a:r>
            <a:r>
              <a:rPr lang="es-ES" sz="1600" dirty="0"/>
              <a:t> </a:t>
            </a:r>
            <a:r>
              <a:rPr lang="es-ES" sz="1600" dirty="0" err="1"/>
              <a:t>Tubes</a:t>
            </a:r>
            <a:r>
              <a:rPr lang="es-ES" sz="1600" dirty="0"/>
              <a:t>)	</a:t>
            </a:r>
          </a:p>
          <a:p>
            <a:r>
              <a:rPr lang="es-ES" sz="1600" b="1" dirty="0">
                <a:solidFill>
                  <a:srgbClr val="00B050"/>
                </a:solidFill>
              </a:rPr>
              <a:t>D4300T</a:t>
            </a:r>
            <a:r>
              <a:rPr lang="es-ES" sz="1600" dirty="0"/>
              <a:t>	</a:t>
            </a:r>
          </a:p>
          <a:p>
            <a:r>
              <a:rPr lang="es-ES" sz="1600" dirty="0" err="1"/>
              <a:t>ZymoBIOMICS</a:t>
            </a:r>
            <a:r>
              <a:rPr lang="es-ES" sz="1600" dirty="0"/>
              <a:t> DNA </a:t>
            </a:r>
            <a:r>
              <a:rPr lang="es-ES" sz="1600" dirty="0" err="1"/>
              <a:t>Miniprep</a:t>
            </a:r>
            <a:r>
              <a:rPr lang="es-ES" sz="1600" dirty="0"/>
              <a:t> Kit</a:t>
            </a:r>
          </a:p>
          <a:p>
            <a:r>
              <a:rPr lang="es-ES" sz="1600" b="1" dirty="0">
                <a:solidFill>
                  <a:srgbClr val="00B050"/>
                </a:solidFill>
              </a:rPr>
              <a:t>D4304</a:t>
            </a:r>
            <a:r>
              <a:rPr lang="es-ES" sz="1600" dirty="0"/>
              <a:t>	</a:t>
            </a:r>
          </a:p>
          <a:p>
            <a:r>
              <a:rPr lang="es-ES" sz="1600" dirty="0" err="1"/>
              <a:t>ZymoBIOMICS</a:t>
            </a:r>
            <a:r>
              <a:rPr lang="es-ES" sz="1600" dirty="0"/>
              <a:t> DNA </a:t>
            </a:r>
            <a:r>
              <a:rPr lang="es-ES" sz="1600" dirty="0" err="1"/>
              <a:t>Miniprep</a:t>
            </a:r>
            <a:r>
              <a:rPr lang="es-ES" sz="1600" dirty="0"/>
              <a:t> Kit </a:t>
            </a:r>
          </a:p>
          <a:p>
            <a:r>
              <a:rPr lang="es-ES" sz="1600" dirty="0"/>
              <a:t>(No </a:t>
            </a:r>
            <a:r>
              <a:rPr lang="es-ES" sz="1600" dirty="0" err="1"/>
              <a:t>Lysis</a:t>
            </a:r>
            <a:r>
              <a:rPr lang="es-ES" sz="1600" dirty="0"/>
              <a:t> </a:t>
            </a:r>
            <a:r>
              <a:rPr lang="es-ES" sz="1600" dirty="0" err="1"/>
              <a:t>Matrix</a:t>
            </a:r>
            <a:r>
              <a:rPr lang="es-ES" sz="1600" dirty="0"/>
              <a:t>)</a:t>
            </a:r>
            <a:r>
              <a:rPr lang="es-ES" sz="1400" dirty="0"/>
              <a:t>	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64" y="2707500"/>
            <a:ext cx="2677468" cy="14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14064" y="4224164"/>
            <a:ext cx="2860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R2001</a:t>
            </a:r>
            <a:endParaRPr lang="es-ES" sz="1600" dirty="0"/>
          </a:p>
          <a:p>
            <a:r>
              <a:rPr lang="es-ES" sz="1600" dirty="0" err="1"/>
              <a:t>ZymoBIOMICS</a:t>
            </a:r>
            <a:r>
              <a:rPr lang="es-ES" sz="1600" dirty="0"/>
              <a:t> RNA </a:t>
            </a:r>
            <a:r>
              <a:rPr lang="es-ES" sz="1600" dirty="0" err="1"/>
              <a:t>Miniprep</a:t>
            </a:r>
            <a:r>
              <a:rPr lang="es-ES" sz="1600" dirty="0"/>
              <a:t> Kit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14064" y="481230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R2137</a:t>
            </a:r>
            <a:r>
              <a:rPr lang="es-ES" sz="1600" dirty="0"/>
              <a:t>	</a:t>
            </a:r>
          </a:p>
          <a:p>
            <a:r>
              <a:rPr lang="es-ES" sz="1600" dirty="0" err="1"/>
              <a:t>ZymoBIOMICS</a:t>
            </a:r>
            <a:r>
              <a:rPr lang="es-ES" sz="1600" dirty="0"/>
              <a:t> </a:t>
            </a:r>
            <a:r>
              <a:rPr lang="es-ES" sz="1600" dirty="0" err="1"/>
              <a:t>MagBead</a:t>
            </a:r>
            <a:r>
              <a:rPr lang="es-ES" sz="1600" dirty="0"/>
              <a:t> RNA	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099024" y="4313208"/>
            <a:ext cx="2721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R2002</a:t>
            </a:r>
            <a:r>
              <a:rPr lang="es-ES" sz="1400" b="1" dirty="0"/>
              <a:t>	</a:t>
            </a:r>
          </a:p>
          <a:p>
            <a:r>
              <a:rPr lang="es-ES" sz="1600" dirty="0" err="1"/>
              <a:t>ZymoBIOMICS</a:t>
            </a:r>
            <a:r>
              <a:rPr lang="es-ES" sz="1600" dirty="0"/>
              <a:t> DNA/RNA </a:t>
            </a:r>
            <a:r>
              <a:rPr lang="es-ES" sz="1600" dirty="0" err="1"/>
              <a:t>Miniprep</a:t>
            </a:r>
            <a:r>
              <a:rPr lang="es-ES" sz="1600" dirty="0"/>
              <a:t> Kit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34" y="2589202"/>
            <a:ext cx="2676897" cy="15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066834" y="5104694"/>
            <a:ext cx="3074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00B050"/>
                </a:solidFill>
              </a:rPr>
              <a:t>R2136	</a:t>
            </a:r>
          </a:p>
          <a:p>
            <a:r>
              <a:rPr lang="es-ES" sz="1600" dirty="0" err="1"/>
              <a:t>ZymoBIOMICS</a:t>
            </a:r>
            <a:r>
              <a:rPr lang="es-ES" sz="1600" dirty="0"/>
              <a:t> </a:t>
            </a:r>
            <a:r>
              <a:rPr lang="es-ES" sz="1600" dirty="0" err="1"/>
              <a:t>MagBead</a:t>
            </a:r>
            <a:r>
              <a:rPr lang="es-ES" sz="1600" dirty="0"/>
              <a:t> DNA/RNA</a:t>
            </a:r>
          </a:p>
        </p:txBody>
      </p:sp>
    </p:spTree>
    <p:extLst>
      <p:ext uri="{BB962C8B-B14F-4D97-AF65-F5344CB8AC3E}">
        <p14:creationId xmlns:p14="http://schemas.microsoft.com/office/powerpoint/2010/main" val="22872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637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" y="0"/>
            <a:ext cx="9144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9" y="1317711"/>
            <a:ext cx="7270594" cy="232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90" y="304986"/>
            <a:ext cx="1785937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9078"/>
            <a:ext cx="5226434" cy="417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7006"/>
            <a:ext cx="8477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18" y="0"/>
            <a:ext cx="17811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9476"/>
            <a:ext cx="1942296" cy="129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53856" y="1175472"/>
            <a:ext cx="2762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D5461</a:t>
            </a:r>
            <a:r>
              <a:rPr lang="en-US" dirty="0"/>
              <a:t>	</a:t>
            </a:r>
          </a:p>
          <a:p>
            <a:r>
              <a:rPr lang="en-US" b="1" dirty="0"/>
              <a:t>Zymo-</a:t>
            </a:r>
            <a:r>
              <a:rPr lang="en-US" b="1" dirty="0" err="1"/>
              <a:t>Seq</a:t>
            </a:r>
            <a:r>
              <a:rPr lang="en-US" b="1" dirty="0"/>
              <a:t> RRBS Library Kit </a:t>
            </a:r>
          </a:p>
          <a:p>
            <a:r>
              <a:rPr lang="en-US" b="1" dirty="0"/>
              <a:t>(48 preps)</a:t>
            </a:r>
            <a:endParaRPr lang="es-ES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0847"/>
            <a:ext cx="4320481" cy="443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04020"/>
            <a:ext cx="2803511" cy="236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289782" y="8981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D3096</a:t>
            </a:r>
            <a:r>
              <a:rPr lang="it-IT" dirty="0"/>
              <a:t>	</a:t>
            </a:r>
          </a:p>
          <a:p>
            <a:pPr algn="ctr"/>
            <a:r>
              <a:rPr lang="it-IT" b="1" dirty="0"/>
              <a:t>Zymo-Seq UDI Primer Plate </a:t>
            </a:r>
          </a:p>
          <a:p>
            <a:pPr algn="ctr"/>
            <a:r>
              <a:rPr lang="it-IT" b="1" dirty="0"/>
              <a:t>(Indexes 1-96)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572095" y="1876181"/>
            <a:ext cx="170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multiplexing</a:t>
            </a:r>
            <a:endParaRPr lang="es-E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70" y="2410986"/>
            <a:ext cx="3528618" cy="8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 rot="20455257">
            <a:off x="262206" y="246180"/>
            <a:ext cx="238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Muchas gracias….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174255" y="4900073"/>
            <a:ext cx="237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STAND Número 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08" y="737663"/>
            <a:ext cx="4330895" cy="371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69" y="5361738"/>
            <a:ext cx="3400425" cy="134302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1" y="4101737"/>
            <a:ext cx="2554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5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52" y="188640"/>
            <a:ext cx="924533" cy="79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43" y="5373216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00163" y="717046"/>
            <a:ext cx="2725105" cy="3007503"/>
            <a:chOff x="296100" y="178773"/>
            <a:chExt cx="2725105" cy="3007503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675" y="297163"/>
              <a:ext cx="927117" cy="432864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32" y="178773"/>
              <a:ext cx="1042987" cy="104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296100" y="1194897"/>
              <a:ext cx="2027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/>
                <a:t>D. Ramón González</a:t>
              </a:r>
            </a:p>
          </p:txBody>
        </p:sp>
        <p:sp>
          <p:nvSpPr>
            <p:cNvPr id="9" name="CuadroTexto 6"/>
            <p:cNvSpPr txBox="1"/>
            <p:nvPr/>
          </p:nvSpPr>
          <p:spPr>
            <a:xfrm>
              <a:off x="2323578" y="884659"/>
              <a:ext cx="69762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/>
                <a:t>1990</a:t>
              </a:r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357" y="1854116"/>
              <a:ext cx="842591" cy="842591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7"/>
            <a:srcRect l="74363" t="5540" r="9395" b="76578"/>
            <a:stretch/>
          </p:blipFill>
          <p:spPr>
            <a:xfrm>
              <a:off x="1677119" y="1669450"/>
              <a:ext cx="774941" cy="853188"/>
            </a:xfrm>
            <a:prstGeom prst="rect">
              <a:avLst/>
            </a:prstGeom>
          </p:spPr>
        </p:pic>
        <p:sp>
          <p:nvSpPr>
            <p:cNvPr id="12" name="CuadroTexto 28"/>
            <p:cNvSpPr txBox="1"/>
            <p:nvPr/>
          </p:nvSpPr>
          <p:spPr>
            <a:xfrm>
              <a:off x="1513948" y="2539945"/>
              <a:ext cx="1415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b="1" dirty="0"/>
                <a:t>3 </a:t>
              </a:r>
            </a:p>
            <a:p>
              <a:pPr algn="ctr"/>
              <a:r>
                <a:rPr lang="es-ES" b="1" dirty="0"/>
                <a:t>Empleados</a:t>
              </a:r>
            </a:p>
          </p:txBody>
        </p:sp>
      </p:grpSp>
      <p:sp>
        <p:nvSpPr>
          <p:cNvPr id="6" name="5 Flecha abajo"/>
          <p:cNvSpPr/>
          <p:nvPr/>
        </p:nvSpPr>
        <p:spPr>
          <a:xfrm rot="18255351">
            <a:off x="4030200" y="1615039"/>
            <a:ext cx="229350" cy="3572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7"/>
          <p:cNvSpPr txBox="1"/>
          <p:nvPr/>
        </p:nvSpPr>
        <p:spPr>
          <a:xfrm>
            <a:off x="7839739" y="4825523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2022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8"/>
          <a:srcRect l="10466" r="5969"/>
          <a:stretch/>
        </p:blipFill>
        <p:spPr>
          <a:xfrm>
            <a:off x="7665619" y="3925677"/>
            <a:ext cx="1008112" cy="79590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9"/>
          <a:srcRect l="49055" t="34090" r="6531" b="40673"/>
          <a:stretch/>
        </p:blipFill>
        <p:spPr>
          <a:xfrm>
            <a:off x="5895595" y="3933056"/>
            <a:ext cx="1611342" cy="78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9"/>
          <p:cNvSpPr txBox="1"/>
          <p:nvPr/>
        </p:nvSpPr>
        <p:spPr>
          <a:xfrm>
            <a:off x="5658853" y="474219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11 Empleados</a:t>
            </a:r>
          </a:p>
          <a:p>
            <a:pPr algn="ctr"/>
            <a:r>
              <a:rPr lang="es-ES" b="1" dirty="0"/>
              <a:t>y 10 distribuidores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028300" y="6476529"/>
            <a:ext cx="19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D. Álvaro González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95" y="5400812"/>
            <a:ext cx="1097849" cy="93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>
            <a:stCxn id="20" idx="0"/>
          </p:cNvCxnSpPr>
          <p:nvPr/>
        </p:nvCxnSpPr>
        <p:spPr>
          <a:xfrm flipV="1">
            <a:off x="6701266" y="3408052"/>
            <a:ext cx="0" cy="525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665076" y="1733170"/>
            <a:ext cx="4224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Equipo comercial</a:t>
            </a:r>
            <a:r>
              <a:rPr lang="es-ES" dirty="0"/>
              <a:t>: </a:t>
            </a:r>
          </a:p>
          <a:p>
            <a:pPr algn="ctr"/>
            <a:r>
              <a:rPr lang="es-ES" dirty="0"/>
              <a:t>Bioquímica y Biología Molecular, </a:t>
            </a:r>
          </a:p>
          <a:p>
            <a:pPr algn="ctr"/>
            <a:r>
              <a:rPr lang="es-ES" dirty="0"/>
              <a:t>Biología de Plantas, </a:t>
            </a:r>
          </a:p>
          <a:p>
            <a:pPr algn="ctr"/>
            <a:r>
              <a:rPr lang="es-ES" dirty="0"/>
              <a:t>Veterinaria</a:t>
            </a:r>
          </a:p>
          <a:p>
            <a:pPr algn="ctr"/>
            <a:r>
              <a:rPr lang="es-ES" dirty="0"/>
              <a:t>Medicina</a:t>
            </a:r>
          </a:p>
        </p:txBody>
      </p:sp>
    </p:spTree>
    <p:extLst>
      <p:ext uri="{BB962C8B-B14F-4D97-AF65-F5344CB8AC3E}">
        <p14:creationId xmlns:p14="http://schemas.microsoft.com/office/powerpoint/2010/main" val="36510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1" grpId="0"/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5" y="11400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1647" y="1196752"/>
            <a:ext cx="8274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Ecogen</a:t>
            </a:r>
            <a:r>
              <a:rPr lang="es-ES" sz="2400" dirty="0"/>
              <a:t> es una empresa española dedicada a la comercialización y distribución de equipamiento y productos de laboratorio, con más de </a:t>
            </a:r>
            <a:r>
              <a:rPr lang="es-ES" sz="2400" b="1" dirty="0"/>
              <a:t>30 años de experiencia</a:t>
            </a:r>
            <a:r>
              <a:rPr lang="es-ES" sz="2400" dirty="0"/>
              <a:t>, solidez y prestigio, especializada en el campo de la Biología Molecular y Biología Celular. </a:t>
            </a:r>
          </a:p>
          <a:p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Búsqueda de nuevas tecnologías e innovaciones científicas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Asesoramiento personalizado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Estrecho contacto con nuestros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Soluciones viables y eficaces.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Presencia en Congresos: SBBME, Genética Humana…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Tres sedes: </a:t>
            </a:r>
            <a:r>
              <a:rPr lang="es-ES" sz="2400" b="1" dirty="0"/>
              <a:t>Madrid, Barcelona y Mallorca.</a:t>
            </a:r>
            <a:br>
              <a:rPr lang="es-ES" sz="2400" b="1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0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75" y="11400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1208" y="1556792"/>
            <a:ext cx="8614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Soporte científico-técnico </a:t>
            </a:r>
            <a:r>
              <a:rPr lang="es-ES" dirty="0"/>
              <a:t>de las marcas y productos que distribuye ECOGEN a clientes </a:t>
            </a:r>
          </a:p>
          <a:p>
            <a:r>
              <a:rPr lang="es-ES" dirty="0"/>
              <a:t>de forma presencial o telemática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20242" y="2321074"/>
            <a:ext cx="779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Elaboración de </a:t>
            </a:r>
            <a:r>
              <a:rPr lang="es-ES" b="1" dirty="0"/>
              <a:t>estrategias de ventas</a:t>
            </a:r>
            <a:r>
              <a:rPr lang="es-ES" dirty="0"/>
              <a:t>, folletos de marketing, </a:t>
            </a:r>
            <a:r>
              <a:rPr lang="es-ES" dirty="0" err="1"/>
              <a:t>newsletter</a:t>
            </a:r>
            <a:r>
              <a:rPr lang="es-ES" dirty="0"/>
              <a:t> junto el equipo comercial de ECOGEN (trimestral)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69411" y="3140968"/>
            <a:ext cx="7217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Participación de </a:t>
            </a:r>
            <a:r>
              <a:rPr lang="es-ES" b="1" dirty="0"/>
              <a:t>seminarios , congresos y reuniones científicas </a:t>
            </a:r>
            <a:r>
              <a:rPr lang="es-ES" dirty="0"/>
              <a:t>con clientes </a:t>
            </a:r>
          </a:p>
          <a:p>
            <a:r>
              <a:rPr lang="es-ES" dirty="0"/>
              <a:t>y proveedores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691679" y="4058489"/>
            <a:ext cx="552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Búsqueda de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clientes </a:t>
            </a:r>
            <a:r>
              <a:rPr lang="es-ES" dirty="0"/>
              <a:t>y nuevos </a:t>
            </a:r>
            <a:r>
              <a:rPr lang="es-ES" b="1" dirty="0"/>
              <a:t>nichos de negocio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35763" y="4717824"/>
            <a:ext cx="552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Formación y gestión de </a:t>
            </a:r>
            <a:r>
              <a:rPr lang="es-ES" b="1" dirty="0"/>
              <a:t>equipos humanos </a:t>
            </a:r>
            <a:r>
              <a:rPr lang="es-ES" dirty="0"/>
              <a:t>en zona centro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64494" y="5201476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Incidencias</a:t>
            </a:r>
            <a:r>
              <a:rPr lang="es-ES" dirty="0"/>
              <a:t> de equipos o kits.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23528" y="850790"/>
            <a:ext cx="596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Filosofía, nuestra manera de trabajar</a:t>
            </a:r>
          </a:p>
        </p:txBody>
      </p:sp>
    </p:spTree>
    <p:extLst>
      <p:ext uri="{BB962C8B-B14F-4D97-AF65-F5344CB8AC3E}">
        <p14:creationId xmlns:p14="http://schemas.microsoft.com/office/powerpoint/2010/main" val="7851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55" y="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074EBA9-F40C-AA3E-F2B3-DEC5FA58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08720"/>
            <a:ext cx="7282722" cy="48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84172" y="62710"/>
            <a:ext cx="2310507" cy="1097953"/>
            <a:chOff x="6444208" y="207080"/>
            <a:chExt cx="2310507" cy="914961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07080"/>
              <a:ext cx="2310507" cy="914961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6516216" y="503814"/>
              <a:ext cx="2088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i="1" dirty="0" err="1">
                  <a:solidFill>
                    <a:schemeClr val="bg1"/>
                  </a:solidFill>
                  <a:latin typeface="Arial Narrow" pitchFamily="34" charset="0"/>
                </a:rPr>
                <a:t>End</a:t>
              </a:r>
              <a:r>
                <a:rPr lang="es-ES" b="1" i="1" dirty="0">
                  <a:solidFill>
                    <a:schemeClr val="bg1"/>
                  </a:solidFill>
                  <a:latin typeface="Arial Narrow" pitchFamily="34" charset="0"/>
                </a:rPr>
                <a:t>-Point PCR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84172" y="947487"/>
            <a:ext cx="2310507" cy="1097953"/>
            <a:chOff x="6444207" y="865005"/>
            <a:chExt cx="2310507" cy="914961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7" y="865005"/>
              <a:ext cx="2310507" cy="914961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6516215" y="1161739"/>
              <a:ext cx="2088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i="1" dirty="0" err="1">
                  <a:solidFill>
                    <a:schemeClr val="bg1"/>
                  </a:solidFill>
                  <a:latin typeface="Arial Narrow" pitchFamily="34" charset="0"/>
                </a:rPr>
                <a:t>Direct</a:t>
              </a:r>
              <a:r>
                <a:rPr lang="es-ES" b="1" i="1" dirty="0">
                  <a:solidFill>
                    <a:schemeClr val="bg1"/>
                  </a:solidFill>
                  <a:latin typeface="Arial Narrow" pitchFamily="34" charset="0"/>
                </a:rPr>
                <a:t> PCR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84172" y="1832264"/>
            <a:ext cx="2310507" cy="1097953"/>
            <a:chOff x="6444206" y="1692396"/>
            <a:chExt cx="2310507" cy="914961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6" y="1692396"/>
              <a:ext cx="2310507" cy="914961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6516214" y="1989130"/>
              <a:ext cx="2088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i="1" dirty="0">
                  <a:solidFill>
                    <a:schemeClr val="bg1"/>
                  </a:solidFill>
                  <a:latin typeface="Arial Narrow" pitchFamily="34" charset="0"/>
                </a:rPr>
                <a:t>Real-Time PCR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84172" y="2717041"/>
            <a:ext cx="2310507" cy="1097953"/>
            <a:chOff x="6444205" y="2858958"/>
            <a:chExt cx="2310507" cy="914961"/>
          </a:xfrm>
        </p:grpSpPr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5" y="2858958"/>
              <a:ext cx="2310507" cy="914961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6516213" y="3155692"/>
              <a:ext cx="2088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i="1" dirty="0">
                  <a:solidFill>
                    <a:schemeClr val="bg1"/>
                  </a:solidFill>
                  <a:latin typeface="Arial Narrow" pitchFamily="34" charset="0"/>
                </a:rPr>
                <a:t>NGS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84172" y="3601820"/>
            <a:ext cx="2310507" cy="1097953"/>
            <a:chOff x="6483334" y="3706410"/>
            <a:chExt cx="2310507" cy="914961"/>
          </a:xfrm>
        </p:grpSpPr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334" y="3706410"/>
              <a:ext cx="2310507" cy="914961"/>
            </a:xfrm>
            <a:prstGeom prst="rect">
              <a:avLst/>
            </a:prstGeom>
          </p:spPr>
        </p:pic>
        <p:sp>
          <p:nvSpPr>
            <p:cNvPr id="26" name="25 CuadroTexto"/>
            <p:cNvSpPr txBox="1"/>
            <p:nvPr/>
          </p:nvSpPr>
          <p:spPr>
            <a:xfrm>
              <a:off x="6555342" y="4003144"/>
              <a:ext cx="2088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i="1" dirty="0" err="1">
                  <a:solidFill>
                    <a:schemeClr val="bg1"/>
                  </a:solidFill>
                  <a:latin typeface="Arial Narrow" pitchFamily="34" charset="0"/>
                </a:rPr>
                <a:t>Other</a:t>
              </a:r>
              <a:r>
                <a:rPr lang="es-ES" b="1" i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s-ES" b="1" i="1" dirty="0" err="1">
                  <a:solidFill>
                    <a:schemeClr val="bg1"/>
                  </a:solidFill>
                  <a:latin typeface="Arial Narrow" pitchFamily="34" charset="0"/>
                </a:rPr>
                <a:t>Products</a:t>
              </a:r>
              <a:endParaRPr lang="es-ES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16 Rectángulo">
            <a:hlinkClick r:id="" action="ppaction://noaction"/>
          </p:cNvPr>
          <p:cNvSpPr/>
          <p:nvPr/>
        </p:nvSpPr>
        <p:spPr>
          <a:xfrm>
            <a:off x="156180" y="318254"/>
            <a:ext cx="2088231" cy="62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>
            <a:hlinkClick r:id="" action="ppaction://noaction"/>
          </p:cNvPr>
          <p:cNvSpPr/>
          <p:nvPr/>
        </p:nvSpPr>
        <p:spPr>
          <a:xfrm>
            <a:off x="179513" y="1244395"/>
            <a:ext cx="2088231" cy="62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>
            <a:hlinkClick r:id="" action="ppaction://noaction"/>
          </p:cNvPr>
          <p:cNvSpPr/>
          <p:nvPr/>
        </p:nvSpPr>
        <p:spPr>
          <a:xfrm>
            <a:off x="156180" y="2087808"/>
            <a:ext cx="2088231" cy="62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>
            <a:hlinkClick r:id="" action="ppaction://noaction"/>
          </p:cNvPr>
          <p:cNvSpPr/>
          <p:nvPr/>
        </p:nvSpPr>
        <p:spPr>
          <a:xfrm>
            <a:off x="179514" y="2972587"/>
            <a:ext cx="2088231" cy="62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>
            <a:hlinkClick r:id="" action="ppaction://noaction"/>
          </p:cNvPr>
          <p:cNvSpPr/>
          <p:nvPr/>
        </p:nvSpPr>
        <p:spPr>
          <a:xfrm>
            <a:off x="179513" y="3861048"/>
            <a:ext cx="2088231" cy="629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06" y="54371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0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B3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B3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5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286424" y="321354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Arial Narrow" pitchFamily="34" charset="0"/>
              </a:rPr>
              <a:t>My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Taq</a:t>
            </a:r>
            <a:r>
              <a:rPr lang="es-ES" b="1" dirty="0">
                <a:latin typeface="Arial Narrow" pitchFamily="34" charset="0"/>
              </a:rPr>
              <a:t> </a:t>
            </a:r>
            <a:r>
              <a:rPr lang="es-ES" b="1" dirty="0" err="1">
                <a:latin typeface="Arial Narrow" pitchFamily="34" charset="0"/>
              </a:rPr>
              <a:t>Family</a:t>
            </a:r>
            <a:endParaRPr lang="es-ES" b="1" dirty="0"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4" y="805444"/>
            <a:ext cx="4071342" cy="491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>
            <a:hlinkClick r:id="rId3"/>
          </p:cNvPr>
          <p:cNvSpPr/>
          <p:nvPr/>
        </p:nvSpPr>
        <p:spPr>
          <a:xfrm>
            <a:off x="6114970" y="5003329"/>
            <a:ext cx="1260000" cy="5224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Arial Narrow" pitchFamily="34" charset="0"/>
              </a:rPr>
              <a:t>MyTaq</a:t>
            </a:r>
            <a:r>
              <a:rPr lang="es-ES" sz="1600" b="1" dirty="0">
                <a:latin typeface="Arial Narrow" pitchFamily="34" charset="0"/>
              </a:rPr>
              <a:t> HS</a:t>
            </a:r>
          </a:p>
        </p:txBody>
      </p:sp>
      <p:sp>
        <p:nvSpPr>
          <p:cNvPr id="15" name="14 Rectángulo redondeado">
            <a:hlinkClick r:id="rId4"/>
          </p:cNvPr>
          <p:cNvSpPr/>
          <p:nvPr/>
        </p:nvSpPr>
        <p:spPr>
          <a:xfrm>
            <a:off x="4746818" y="5003329"/>
            <a:ext cx="1260000" cy="5224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Arial Narrow" pitchFamily="34" charset="0"/>
              </a:rPr>
              <a:t>MyTaq</a:t>
            </a:r>
            <a:endParaRPr lang="es-ES" sz="1600" b="1" dirty="0">
              <a:latin typeface="Arial Narrow" pitchFamily="34" charset="0"/>
            </a:endParaRPr>
          </a:p>
        </p:txBody>
      </p:sp>
      <p:sp>
        <p:nvSpPr>
          <p:cNvPr id="19" name="18 Rectángulo redondeado">
            <a:hlinkClick r:id="rId5"/>
          </p:cNvPr>
          <p:cNvSpPr/>
          <p:nvPr/>
        </p:nvSpPr>
        <p:spPr>
          <a:xfrm>
            <a:off x="7483122" y="5003329"/>
            <a:ext cx="1260000" cy="5224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latin typeface="Arial Narrow" pitchFamily="34" charset="0"/>
              </a:rPr>
              <a:t>MyFi</a:t>
            </a:r>
            <a:endParaRPr lang="es-ES" sz="1600" b="1" dirty="0">
              <a:latin typeface="Arial Narrow" pitchFamily="34" charset="0"/>
            </a:endParaRPr>
          </a:p>
        </p:txBody>
      </p:sp>
      <p:sp>
        <p:nvSpPr>
          <p:cNvPr id="20" name="19 Rectángulo redondeado">
            <a:hlinkClick r:id="rId6"/>
          </p:cNvPr>
          <p:cNvSpPr/>
          <p:nvPr/>
        </p:nvSpPr>
        <p:spPr>
          <a:xfrm>
            <a:off x="6102085" y="5656536"/>
            <a:ext cx="1260000" cy="52248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 Narrow" pitchFamily="34" charset="0"/>
              </a:rPr>
              <a:t>ACCUZYME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41" y="0"/>
            <a:ext cx="849399" cy="7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4959776" y="1006277"/>
            <a:ext cx="3544618" cy="3782055"/>
            <a:chOff x="4579038" y="756450"/>
            <a:chExt cx="3544618" cy="378205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9038" y="1724751"/>
              <a:ext cx="3097228" cy="2813754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81576" y="1724751"/>
              <a:ext cx="442080" cy="281375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08576" y="773572"/>
              <a:ext cx="1267690" cy="1247775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67334" y="756450"/>
              <a:ext cx="407094" cy="1266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1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85384"/>
            <a:chOff x="0" y="0"/>
            <a:chExt cx="9144000" cy="5737820"/>
          </a:xfrm>
        </p:grpSpPr>
        <p:sp>
          <p:nvSpPr>
            <p:cNvPr id="6" name="5 Rectángulo"/>
            <p:cNvSpPr/>
            <p:nvPr/>
          </p:nvSpPr>
          <p:spPr>
            <a:xfrm>
              <a:off x="0" y="0"/>
              <a:ext cx="9144000" cy="288000"/>
            </a:xfrm>
            <a:prstGeom prst="rect">
              <a:avLst/>
            </a:prstGeom>
            <a:solidFill>
              <a:srgbClr val="B3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0" y="5449820"/>
              <a:ext cx="9144000" cy="288000"/>
            </a:xfrm>
            <a:prstGeom prst="rect">
              <a:avLst/>
            </a:prstGeom>
            <a:solidFill>
              <a:srgbClr val="B30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0" y="5328350"/>
              <a:ext cx="9144000" cy="72000"/>
            </a:xfrm>
            <a:prstGeom prst="rect">
              <a:avLst/>
            </a:prstGeom>
            <a:solidFill>
              <a:srgbClr val="005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8" y="1124744"/>
            <a:ext cx="8785894" cy="4765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211033" y="570746"/>
            <a:ext cx="155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Arial Narrow" pitchFamily="34" charset="0"/>
              </a:rPr>
              <a:t>SensiFAST</a:t>
            </a:r>
            <a:r>
              <a:rPr lang="es-ES" b="1" dirty="0">
                <a:latin typeface="Arial Narrow" pitchFamily="34" charset="0"/>
              </a:rPr>
              <a:t> kits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345600"/>
            <a:ext cx="847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387</Words>
  <Application>Microsoft Office PowerPoint</Application>
  <PresentationFormat>Presentación en pantalla (4:3)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Avenir LT Std 65 Medium</vt:lpstr>
      <vt:lpstr>Calibri</vt:lpstr>
      <vt:lpstr>Candara</vt:lpstr>
      <vt:lpstr>Georgia</vt:lpstr>
      <vt:lpstr>Montserrat</vt:lpstr>
      <vt:lpstr>Trebuchet MS</vt:lpstr>
      <vt:lpstr>Tema de Office</vt:lpstr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Gallego</dc:creator>
  <cp:lastModifiedBy>Laura Sanz</cp:lastModifiedBy>
  <cp:revision>97</cp:revision>
  <dcterms:created xsi:type="dcterms:W3CDTF">2018-01-03T10:04:53Z</dcterms:created>
  <dcterms:modified xsi:type="dcterms:W3CDTF">2022-07-04T13:55:46Z</dcterms:modified>
</cp:coreProperties>
</file>